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70" r:id="rId3"/>
    <p:sldId id="271" r:id="rId4"/>
    <p:sldId id="272" r:id="rId5"/>
    <p:sldId id="273" r:id="rId6"/>
  </p:sldIdLst>
  <p:sldSz cx="6858000" cy="9906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77DF"/>
    <a:srgbClr val="001E35"/>
    <a:srgbClr val="072A2B"/>
    <a:srgbClr val="067375"/>
    <a:srgbClr val="009193"/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9BE2EF-FE6C-49E5-B1CF-E59AACC144D3}" v="3" dt="2020-03-30T21:54:28.091"/>
    <p1510:client id="{CC78A4EC-7431-4325-A195-726BC6E46C2A}" v="2" dt="2020-03-30T18:03:00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0"/>
    <p:restoredTop sz="91411"/>
  </p:normalViewPr>
  <p:slideViewPr>
    <p:cSldViewPr snapToGrid="0" snapToObjects="1">
      <p:cViewPr>
        <p:scale>
          <a:sx n="80" d="100"/>
          <a:sy n="80" d="100"/>
        </p:scale>
        <p:origin x="-3348" y="-12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n Atkinson" userId="d789b09c-1f3a-4b2b-b530-30674c312cb9" providerId="ADAL" clId="{3A9BE2EF-FE6C-49E5-B1CF-E59AACC144D3}"/>
    <pc:docChg chg="delSld modSld">
      <pc:chgData name="Darren Atkinson" userId="d789b09c-1f3a-4b2b-b530-30674c312cb9" providerId="ADAL" clId="{3A9BE2EF-FE6C-49E5-B1CF-E59AACC144D3}" dt="2020-03-30T21:55:48.277" v="114" actId="1076"/>
      <pc:docMkLst>
        <pc:docMk/>
      </pc:docMkLst>
      <pc:sldChg chg="modSp">
        <pc:chgData name="Darren Atkinson" userId="d789b09c-1f3a-4b2b-b530-30674c312cb9" providerId="ADAL" clId="{3A9BE2EF-FE6C-49E5-B1CF-E59AACC144D3}" dt="2020-03-30T21:55:48.277" v="114" actId="1076"/>
        <pc:sldMkLst>
          <pc:docMk/>
          <pc:sldMk cId="3833547862" sldId="256"/>
        </pc:sldMkLst>
        <pc:spChg chg="mod">
          <ac:chgData name="Darren Atkinson" userId="d789b09c-1f3a-4b2b-b530-30674c312cb9" providerId="ADAL" clId="{3A9BE2EF-FE6C-49E5-B1CF-E59AACC144D3}" dt="2020-03-30T21:53:39.029" v="92" actId="14100"/>
          <ac:spMkLst>
            <pc:docMk/>
            <pc:sldMk cId="3833547862" sldId="256"/>
            <ac:spMk id="9" creationId="{1C2850E9-ED0F-3A4D-B7B3-7C99EE1A546F}"/>
          </ac:spMkLst>
        </pc:spChg>
        <pc:spChg chg="mod">
          <ac:chgData name="Darren Atkinson" userId="d789b09c-1f3a-4b2b-b530-30674c312cb9" providerId="ADAL" clId="{3A9BE2EF-FE6C-49E5-B1CF-E59AACC144D3}" dt="2020-03-30T21:55:48.277" v="114" actId="1076"/>
          <ac:spMkLst>
            <pc:docMk/>
            <pc:sldMk cId="3833547862" sldId="256"/>
            <ac:spMk id="29" creationId="{471117B3-7AC4-1143-A197-CA36B94D56C0}"/>
          </ac:spMkLst>
        </pc:spChg>
        <pc:spChg chg="mod">
          <ac:chgData name="Darren Atkinson" userId="d789b09c-1f3a-4b2b-b530-30674c312cb9" providerId="ADAL" clId="{3A9BE2EF-FE6C-49E5-B1CF-E59AACC144D3}" dt="2020-03-30T21:55:40.032" v="113" actId="20577"/>
          <ac:spMkLst>
            <pc:docMk/>
            <pc:sldMk cId="3833547862" sldId="256"/>
            <ac:spMk id="35" creationId="{918C78B7-A448-944F-BCB0-ADF12DA88F93}"/>
          </ac:spMkLst>
        </pc:spChg>
        <pc:picChg chg="mod">
          <ac:chgData name="Darren Atkinson" userId="d789b09c-1f3a-4b2b-b530-30674c312cb9" providerId="ADAL" clId="{3A9BE2EF-FE6C-49E5-B1CF-E59AACC144D3}" dt="2020-03-30T21:55:28.325" v="110" actId="14100"/>
          <ac:picMkLst>
            <pc:docMk/>
            <pc:sldMk cId="3833547862" sldId="256"/>
            <ac:picMk id="2" creationId="{00000000-0000-0000-0000-000000000000}"/>
          </ac:picMkLst>
        </pc:picChg>
        <pc:cxnChg chg="mod">
          <ac:chgData name="Darren Atkinson" userId="d789b09c-1f3a-4b2b-b530-30674c312cb9" providerId="ADAL" clId="{3A9BE2EF-FE6C-49E5-B1CF-E59AACC144D3}" dt="2020-03-30T21:54:42.428" v="99" actId="14100"/>
          <ac:cxnSpMkLst>
            <pc:docMk/>
            <pc:sldMk cId="3833547862" sldId="256"/>
            <ac:cxnSpMk id="13" creationId="{B25D6AA2-E09F-6E43-AED9-6A806F3DC2D2}"/>
          </ac:cxnSpMkLst>
        </pc:cxnChg>
      </pc:sldChg>
      <pc:sldChg chg="del">
        <pc:chgData name="Darren Atkinson" userId="d789b09c-1f3a-4b2b-b530-30674c312cb9" providerId="ADAL" clId="{3A9BE2EF-FE6C-49E5-B1CF-E59AACC144D3}" dt="2020-03-30T21:50:55.902" v="0" actId="2696"/>
        <pc:sldMkLst>
          <pc:docMk/>
          <pc:sldMk cId="157474782" sldId="257"/>
        </pc:sldMkLst>
      </pc:sldChg>
      <pc:sldChg chg="del">
        <pc:chgData name="Darren Atkinson" userId="d789b09c-1f3a-4b2b-b530-30674c312cb9" providerId="ADAL" clId="{3A9BE2EF-FE6C-49E5-B1CF-E59AACC144D3}" dt="2020-03-30T21:50:56.399" v="1" actId="2696"/>
        <pc:sldMkLst>
          <pc:docMk/>
          <pc:sldMk cId="729518486" sldId="258"/>
        </pc:sldMkLst>
      </pc:sldChg>
      <pc:sldChg chg="del">
        <pc:chgData name="Darren Atkinson" userId="d789b09c-1f3a-4b2b-b530-30674c312cb9" providerId="ADAL" clId="{3A9BE2EF-FE6C-49E5-B1CF-E59AACC144D3}" dt="2020-03-30T21:50:56.684" v="2" actId="2696"/>
        <pc:sldMkLst>
          <pc:docMk/>
          <pc:sldMk cId="17600986" sldId="259"/>
        </pc:sldMkLst>
      </pc:sldChg>
      <pc:sldChg chg="del">
        <pc:chgData name="Darren Atkinson" userId="d789b09c-1f3a-4b2b-b530-30674c312cb9" providerId="ADAL" clId="{3A9BE2EF-FE6C-49E5-B1CF-E59AACC144D3}" dt="2020-03-30T21:50:57.521" v="5" actId="2696"/>
        <pc:sldMkLst>
          <pc:docMk/>
          <pc:sldMk cId="3128387473" sldId="260"/>
        </pc:sldMkLst>
      </pc:sldChg>
      <pc:sldChg chg="del">
        <pc:chgData name="Darren Atkinson" userId="d789b09c-1f3a-4b2b-b530-30674c312cb9" providerId="ADAL" clId="{3A9BE2EF-FE6C-49E5-B1CF-E59AACC144D3}" dt="2020-03-30T21:50:57.270" v="4" actId="2696"/>
        <pc:sldMkLst>
          <pc:docMk/>
          <pc:sldMk cId="276113726" sldId="261"/>
        </pc:sldMkLst>
      </pc:sldChg>
      <pc:sldChg chg="del">
        <pc:chgData name="Darren Atkinson" userId="d789b09c-1f3a-4b2b-b530-30674c312cb9" providerId="ADAL" clId="{3A9BE2EF-FE6C-49E5-B1CF-E59AACC144D3}" dt="2020-03-30T21:50:56.961" v="3" actId="2696"/>
        <pc:sldMkLst>
          <pc:docMk/>
          <pc:sldMk cId="323833141" sldId="269"/>
        </pc:sldMkLst>
      </pc:sldChg>
    </pc:docChg>
  </pc:docChgLst>
  <pc:docChgLst>
    <pc:chgData name="Darren Atkinson" userId="d789b09c-1f3a-4b2b-b530-30674c312cb9" providerId="ADAL" clId="{CC78A4EC-7431-4325-A195-726BC6E46C2A}"/>
    <pc:docChg chg="custSel addSld modSld">
      <pc:chgData name="Darren Atkinson" userId="d789b09c-1f3a-4b2b-b530-30674c312cb9" providerId="ADAL" clId="{CC78A4EC-7431-4325-A195-726BC6E46C2A}" dt="2020-03-30T18:03:00.939" v="51"/>
      <pc:docMkLst>
        <pc:docMk/>
      </pc:docMkLst>
      <pc:sldChg chg="delSp modSp">
        <pc:chgData name="Darren Atkinson" userId="d789b09c-1f3a-4b2b-b530-30674c312cb9" providerId="ADAL" clId="{CC78A4EC-7431-4325-A195-726BC6E46C2A}" dt="2020-03-30T18:00:21.950" v="8" actId="478"/>
        <pc:sldMkLst>
          <pc:docMk/>
          <pc:sldMk cId="157474782" sldId="257"/>
        </pc:sldMkLst>
        <pc:spChg chg="del mod">
          <ac:chgData name="Darren Atkinson" userId="d789b09c-1f3a-4b2b-b530-30674c312cb9" providerId="ADAL" clId="{CC78A4EC-7431-4325-A195-726BC6E46C2A}" dt="2020-03-30T18:00:21.950" v="8" actId="478"/>
          <ac:spMkLst>
            <pc:docMk/>
            <pc:sldMk cId="157474782" sldId="257"/>
            <ac:spMk id="2" creationId="{9FB6E194-E9AB-A840-9D86-2C5FFF67C4BE}"/>
          </ac:spMkLst>
        </pc:spChg>
        <pc:spChg chg="mod">
          <ac:chgData name="Darren Atkinson" userId="d789b09c-1f3a-4b2b-b530-30674c312cb9" providerId="ADAL" clId="{CC78A4EC-7431-4325-A195-726BC6E46C2A}" dt="2020-03-30T18:00:14.526" v="6" actId="20577"/>
          <ac:spMkLst>
            <pc:docMk/>
            <pc:sldMk cId="157474782" sldId="257"/>
            <ac:spMk id="17" creationId="{BF733F3C-866C-8D4D-B69D-166034A6A383}"/>
          </ac:spMkLst>
        </pc:spChg>
      </pc:sldChg>
      <pc:sldChg chg="modSp">
        <pc:chgData name="Darren Atkinson" userId="d789b09c-1f3a-4b2b-b530-30674c312cb9" providerId="ADAL" clId="{CC78A4EC-7431-4325-A195-726BC6E46C2A}" dt="2020-03-30T18:01:17.166" v="43" actId="1035"/>
        <pc:sldMkLst>
          <pc:docMk/>
          <pc:sldMk cId="729518486" sldId="258"/>
        </pc:sldMkLst>
        <pc:spChg chg="mod">
          <ac:chgData name="Darren Atkinson" userId="d789b09c-1f3a-4b2b-b530-30674c312cb9" providerId="ADAL" clId="{CC78A4EC-7431-4325-A195-726BC6E46C2A}" dt="2020-03-30T18:01:17.166" v="43" actId="1035"/>
          <ac:spMkLst>
            <pc:docMk/>
            <pc:sldMk cId="729518486" sldId="258"/>
            <ac:spMk id="2" creationId="{9FB6E194-E9AB-A840-9D86-2C5FFF67C4BE}"/>
          </ac:spMkLst>
        </pc:spChg>
        <pc:spChg chg="mod">
          <ac:chgData name="Darren Atkinson" userId="d789b09c-1f3a-4b2b-b530-30674c312cb9" providerId="ADAL" clId="{CC78A4EC-7431-4325-A195-726BC6E46C2A}" dt="2020-03-30T18:00:34.998" v="12" actId="20577"/>
          <ac:spMkLst>
            <pc:docMk/>
            <pc:sldMk cId="729518486" sldId="258"/>
            <ac:spMk id="17" creationId="{BF733F3C-866C-8D4D-B69D-166034A6A383}"/>
          </ac:spMkLst>
        </pc:spChg>
      </pc:sldChg>
      <pc:sldChg chg="modSp">
        <pc:chgData name="Darren Atkinson" userId="d789b09c-1f3a-4b2b-b530-30674c312cb9" providerId="ADAL" clId="{CC78A4EC-7431-4325-A195-726BC6E46C2A}" dt="2020-03-30T18:02:09.150" v="48" actId="20577"/>
        <pc:sldMkLst>
          <pc:docMk/>
          <pc:sldMk cId="17600986" sldId="259"/>
        </pc:sldMkLst>
        <pc:spChg chg="mod">
          <ac:chgData name="Darren Atkinson" userId="d789b09c-1f3a-4b2b-b530-30674c312cb9" providerId="ADAL" clId="{CC78A4EC-7431-4325-A195-726BC6E46C2A}" dt="2020-03-30T18:02:09.150" v="48" actId="20577"/>
          <ac:spMkLst>
            <pc:docMk/>
            <pc:sldMk cId="17600986" sldId="259"/>
            <ac:spMk id="4" creationId="{7E7DD5C5-223F-9346-8302-14D25673C3F1}"/>
          </ac:spMkLst>
        </pc:spChg>
      </pc:sldChg>
      <pc:sldChg chg="delSp">
        <pc:chgData name="Darren Atkinson" userId="d789b09c-1f3a-4b2b-b530-30674c312cb9" providerId="ADAL" clId="{CC78A4EC-7431-4325-A195-726BC6E46C2A}" dt="2020-03-30T18:02:48.556" v="49" actId="478"/>
        <pc:sldMkLst>
          <pc:docMk/>
          <pc:sldMk cId="276113726" sldId="261"/>
        </pc:sldMkLst>
        <pc:picChg chg="del">
          <ac:chgData name="Darren Atkinson" userId="d789b09c-1f3a-4b2b-b530-30674c312cb9" providerId="ADAL" clId="{CC78A4EC-7431-4325-A195-726BC6E46C2A}" dt="2020-03-30T18:02:48.556" v="49" actId="478"/>
          <ac:picMkLst>
            <pc:docMk/>
            <pc:sldMk cId="276113726" sldId="261"/>
            <ac:picMk id="3" creationId="{2B33202A-BE75-5648-B31A-E0F953549DCE}"/>
          </ac:picMkLst>
        </pc:picChg>
      </pc:sldChg>
      <pc:sldChg chg="add">
        <pc:chgData name="Darren Atkinson" userId="d789b09c-1f3a-4b2b-b530-30674c312cb9" providerId="ADAL" clId="{CC78A4EC-7431-4325-A195-726BC6E46C2A}" dt="2020-03-30T18:02:57.352" v="50"/>
        <pc:sldMkLst>
          <pc:docMk/>
          <pc:sldMk cId="2096884319" sldId="270"/>
        </pc:sldMkLst>
      </pc:sldChg>
      <pc:sldChg chg="add">
        <pc:chgData name="Darren Atkinson" userId="d789b09c-1f3a-4b2b-b530-30674c312cb9" providerId="ADAL" clId="{CC78A4EC-7431-4325-A195-726BC6E46C2A}" dt="2020-03-30T18:03:00.939" v="51"/>
        <pc:sldMkLst>
          <pc:docMk/>
          <pc:sldMk cId="67803405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3D31F-58DF-6746-9DC1-BF58D1BE4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8921-D619-AE4D-989F-91ADEF51A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9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5EE6-7D44-A74B-9D48-C9F45BC67968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0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D401-A3D2-454A-81D5-88AA02A977DC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1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71FE-1538-C441-B9CE-95E78C5523B6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8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8BD8-DEC0-BE49-B8AA-30EC78766546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7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A47F-A626-5140-988C-4A6DDB79A220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0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D07-146F-2E4F-A797-91D3F1A5620B}" type="datetime1">
              <a:rPr lang="en-GB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EFDB8-6E3C-1941-89AB-697880C8EFB1}" type="datetime1">
              <a:rPr lang="en-GB" smtClean="0"/>
              <a:t>04/11/2020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9BE5-294B-BF48-880A-ED14054E7CAF}" type="datetime1">
              <a:rPr lang="en-GB" smtClean="0"/>
              <a:t>04/11/2020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1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DC2-68CC-1A4B-A24D-2C442DCD87EB}" type="datetime1">
              <a:rPr lang="en-GB" smtClean="0"/>
              <a:t>04/11/2020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7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FE71-D100-AF4E-A75D-FE503A5FA6ED}" type="datetime1">
              <a:rPr lang="en-GB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FB7-9A1A-264E-A414-0AD05B6E0390}" type="datetime1">
              <a:rPr lang="en-GB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8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7653-FD79-174A-81EB-72E75EA2F2F8}" type="datetime1">
              <a:rPr lang="en-GB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6944-9B74-4D46-B725-41D84C2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C2850E9-ED0F-3A4D-B7B3-7C99EE1A546F}"/>
              </a:ext>
            </a:extLst>
          </p:cNvPr>
          <p:cNvSpPr txBox="1"/>
          <p:nvPr/>
        </p:nvSpPr>
        <p:spPr>
          <a:xfrm>
            <a:off x="756642" y="406693"/>
            <a:ext cx="606829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STUDENT, STAFF </a:t>
            </a:r>
            <a:r>
              <a:rPr lang="en-US" sz="2800" dirty="0" smtClean="0">
                <a:solidFill>
                  <a:schemeClr val="bg1"/>
                </a:solidFill>
              </a:rPr>
              <a:t>AND VISITOR </a:t>
            </a:r>
            <a:r>
              <a:rPr lang="en-US" sz="2800" dirty="0" smtClean="0">
                <a:solidFill>
                  <a:schemeClr val="bg1"/>
                </a:solidFill>
              </a:rPr>
              <a:t>DISABILITY SUPPORT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D720615-348A-EA45-B1EA-2B40272C6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68"/>
          <a:stretch/>
        </p:blipFill>
        <p:spPr>
          <a:xfrm>
            <a:off x="1959244" y="1943359"/>
            <a:ext cx="4857376" cy="598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25D6AA2-E09F-6E43-AED9-6A806F3DC2D2}"/>
              </a:ext>
            </a:extLst>
          </p:cNvPr>
          <p:cNvCxnSpPr>
            <a:cxnSpLocks/>
          </p:cNvCxnSpPr>
          <p:nvPr/>
        </p:nvCxnSpPr>
        <p:spPr>
          <a:xfrm flipH="1">
            <a:off x="1816100" y="412135"/>
            <a:ext cx="50419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D2D954F-A514-F94E-9FA8-380D6A2339AA}"/>
              </a:ext>
            </a:extLst>
          </p:cNvPr>
          <p:cNvSpPr txBox="1"/>
          <p:nvPr/>
        </p:nvSpPr>
        <p:spPr>
          <a:xfrm>
            <a:off x="176241" y="8224759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WAY WE DO THINGS AT PARK LANE ACADEMY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78C3351-E712-5745-890E-35EEA0D66755}"/>
              </a:ext>
            </a:extLst>
          </p:cNvPr>
          <p:cNvSpPr/>
          <p:nvPr/>
        </p:nvSpPr>
        <p:spPr>
          <a:xfrm>
            <a:off x="260484" y="8613096"/>
            <a:ext cx="65426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>
                <a:solidFill>
                  <a:srgbClr val="00B0F0"/>
                </a:solidFill>
              </a:rPr>
              <a:t>KEY GUIDANCE AND INFORMATION FOR ALL </a:t>
            </a:r>
            <a:r>
              <a:rPr lang="en-US" sz="2100" dirty="0" smtClean="0">
                <a:solidFill>
                  <a:srgbClr val="00B0F0"/>
                </a:solidFill>
              </a:rPr>
              <a:t>STAKEHOLDERS</a:t>
            </a:r>
            <a:endParaRPr lang="en-US" sz="2100" dirty="0">
              <a:solidFill>
                <a:srgbClr val="00B0F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FFA6337-3A66-134D-BD82-A110E3C5F230}"/>
              </a:ext>
            </a:extLst>
          </p:cNvPr>
          <p:cNvCxnSpPr>
            <a:cxnSpLocks/>
          </p:cNvCxnSpPr>
          <p:nvPr/>
        </p:nvCxnSpPr>
        <p:spPr>
          <a:xfrm flipH="1">
            <a:off x="448235" y="8180515"/>
            <a:ext cx="6409766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0A9AD22-BFFE-F543-88A9-251E132E5631}"/>
              </a:ext>
            </a:extLst>
          </p:cNvPr>
          <p:cNvSpPr/>
          <p:nvPr/>
        </p:nvSpPr>
        <p:spPr>
          <a:xfrm>
            <a:off x="176241" y="9416931"/>
            <a:ext cx="6542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PRIDE</a:t>
            </a:r>
            <a:r>
              <a:rPr lang="en-US" sz="1600" dirty="0">
                <a:solidFill>
                  <a:srgbClr val="FFC000"/>
                </a:solidFill>
              </a:rPr>
              <a:t> :: </a:t>
            </a:r>
            <a:r>
              <a:rPr lang="en-US" sz="1600" dirty="0">
                <a:solidFill>
                  <a:srgbClr val="7030A0"/>
                </a:solidFill>
              </a:rPr>
              <a:t>RESPECT</a:t>
            </a:r>
            <a:r>
              <a:rPr lang="en-US" sz="1600" dirty="0">
                <a:solidFill>
                  <a:srgbClr val="FFC000"/>
                </a:solidFill>
              </a:rPr>
              <a:t> ::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AMBITION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399132"/>
            <a:ext cx="1278965" cy="8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4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1C02B80-547C-4F75-8CF4-F10028C2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18C78B7-A448-944F-BCB0-ADF12DA88F93}"/>
              </a:ext>
            </a:extLst>
          </p:cNvPr>
          <p:cNvSpPr/>
          <p:nvPr/>
        </p:nvSpPr>
        <p:spPr>
          <a:xfrm>
            <a:off x="845772" y="428291"/>
            <a:ext cx="5344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Park Lane Academy’s Vision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232" y="2165020"/>
            <a:ext cx="6081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en-GB" sz="2000" dirty="0" smtClean="0">
              <a:solidFill>
                <a:schemeClr val="bg1"/>
              </a:solidFill>
            </a:endParaRPr>
          </a:p>
          <a:p>
            <a:pPr lvl="0" algn="just"/>
            <a:r>
              <a:rPr lang="en-GB" sz="2000" dirty="0" smtClean="0">
                <a:solidFill>
                  <a:schemeClr val="bg1"/>
                </a:solidFill>
              </a:rPr>
              <a:t>Our </a:t>
            </a:r>
            <a:r>
              <a:rPr lang="en-GB" sz="2000" dirty="0">
                <a:solidFill>
                  <a:schemeClr val="bg1"/>
                </a:solidFill>
              </a:rPr>
              <a:t>academy aims to treat all its students fairly and with respect. This involves providing access and opportunities for all students without discrimination. </a:t>
            </a:r>
            <a:endParaRPr lang="en-GB" sz="2000" dirty="0" smtClean="0">
              <a:solidFill>
                <a:schemeClr val="bg1"/>
              </a:solidFill>
            </a:endParaRPr>
          </a:p>
          <a:p>
            <a:pPr lvl="0" algn="just"/>
            <a:endParaRPr lang="en-GB" sz="2000" dirty="0">
              <a:solidFill>
                <a:schemeClr val="bg1"/>
              </a:solidFill>
            </a:endParaRPr>
          </a:p>
          <a:p>
            <a:pPr lvl="0" algn="just"/>
            <a:r>
              <a:rPr lang="en-GB" sz="2000" dirty="0" smtClean="0">
                <a:solidFill>
                  <a:schemeClr val="bg1"/>
                </a:solidFill>
              </a:rPr>
              <a:t>To meet this aim we ensure the academy’s physical environment is suitable and accessible for pupils and to ensure they can access their learning and wider academy activities without barriers.</a:t>
            </a:r>
          </a:p>
          <a:p>
            <a:pPr lvl="0" algn="just"/>
            <a:endParaRPr lang="en-GB" sz="2000" dirty="0">
              <a:solidFill>
                <a:schemeClr val="bg1"/>
              </a:solidFill>
            </a:endParaRPr>
          </a:p>
          <a:p>
            <a:pPr lvl="0" algn="just"/>
            <a:r>
              <a:rPr lang="en-GB" sz="2000" dirty="0" smtClean="0">
                <a:solidFill>
                  <a:schemeClr val="bg1"/>
                </a:solidFill>
              </a:rPr>
              <a:t>Our academy was built with accessibility in mind and we have a range of adaptations to the fabric of the building to support disabled pupils.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8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3A5896-4A22-4E3F-8F9A-8FAAA33B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501" y="561320"/>
            <a:ext cx="608131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Our Adaptations</a:t>
            </a:r>
            <a:endParaRPr lang="en-GB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997" y="1765637"/>
            <a:ext cx="608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To support </a:t>
            </a:r>
            <a:r>
              <a:rPr lang="en-GB" sz="2000" b="1" dirty="0" smtClean="0">
                <a:solidFill>
                  <a:schemeClr val="bg1"/>
                </a:solidFill>
              </a:rPr>
              <a:t>all those who attend, visit or work in our academy we have a range of features to support their movement in and around the academy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51" y="2856463"/>
            <a:ext cx="1549997" cy="204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56" y="3936655"/>
            <a:ext cx="2874458" cy="19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2" y="6002596"/>
            <a:ext cx="2310556" cy="175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18906" y="3034174"/>
            <a:ext cx="3215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Lifts that allow access to all floors for those with mobility needs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501" y="5132731"/>
            <a:ext cx="281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Colour contrasted stairs/edging for those with visual impairments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0156" y="6202966"/>
            <a:ext cx="32157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Wide corridors for access for wheelchair users or those with other mobility issues or needs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1430" y="8603511"/>
            <a:ext cx="30450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Designated disabled parking bays near reception and a flat easy access through our principal door</a:t>
            </a:r>
            <a:endParaRPr lang="en-GB" sz="1500" b="1" dirty="0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52" y="7079384"/>
            <a:ext cx="2594713" cy="135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2" y="8142808"/>
            <a:ext cx="2310556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03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66930" y="735836"/>
            <a:ext cx="2817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Wide doors that don’t require assistance to use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82" y="2443903"/>
            <a:ext cx="2817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Slope for alternative access/egress from the school</a:t>
            </a:r>
            <a:endParaRPr lang="en-GB" sz="15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82" y="4092624"/>
            <a:ext cx="2405082" cy="18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6" y="3224565"/>
            <a:ext cx="2434442" cy="197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43" y="6410271"/>
            <a:ext cx="1894195" cy="232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2" y="6319103"/>
            <a:ext cx="1769585" cy="227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58191" y="6831274"/>
            <a:ext cx="1733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Specific changing and toilet facilities for those with disability needs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82" y="5452841"/>
            <a:ext cx="2817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Adapted, lower work stations for disable pupils   </a:t>
            </a:r>
            <a:endParaRPr lang="en-GB" sz="1500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02" y="1732711"/>
            <a:ext cx="2405082" cy="19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6" y="489571"/>
            <a:ext cx="2434442" cy="183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5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6944-9B74-4D46-B725-41D84C25BD81}" type="slidenum">
              <a:rPr lang="en-US" smtClean="0"/>
              <a:t>5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2" y="458932"/>
            <a:ext cx="2662651" cy="18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3225" y="983020"/>
            <a:ext cx="17337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chemeClr val="bg1"/>
                </a:solidFill>
              </a:rPr>
              <a:t>Lower counter with hearing loop support</a:t>
            </a:r>
            <a:endParaRPr lang="en-GB" sz="1500" b="1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80" y="1989117"/>
            <a:ext cx="2534631" cy="185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083" y="2553126"/>
            <a:ext cx="2192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Wide space to manoeuvre around reception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3712489"/>
            <a:ext cx="2008890" cy="153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66" y="5837436"/>
            <a:ext cx="1336874" cy="149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99" y="5860361"/>
            <a:ext cx="1956864" cy="147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5818800"/>
            <a:ext cx="2119161" cy="15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17493" y="4326312"/>
            <a:ext cx="3204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Lockers to support students with bags with a ranging height for accessibility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7527" y="7662314"/>
            <a:ext cx="4643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 range of adaptive furniture and work platforms for pupils to access activities comfortably and physiotherapeutic devices as directed by the NHS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3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</TotalTime>
  <Words>277</Words>
  <Application>Microsoft Office PowerPoint</Application>
  <PresentationFormat>A4 Paper (210x297 mm)</PresentationFormat>
  <Paragraphs>29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Alderson</dc:creator>
  <cp:lastModifiedBy>desktop</cp:lastModifiedBy>
  <cp:revision>78</cp:revision>
  <cp:lastPrinted>2020-10-14T11:10:08Z</cp:lastPrinted>
  <dcterms:created xsi:type="dcterms:W3CDTF">2019-09-08T11:45:21Z</dcterms:created>
  <dcterms:modified xsi:type="dcterms:W3CDTF">2020-11-04T15:46:26Z</dcterms:modified>
</cp:coreProperties>
</file>